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8288000" cy="10287000"/>
  <p:notesSz cx="6858000" cy="9144000"/>
  <p:embeddedFontLst>
    <p:embeddedFont>
      <p:font typeface="Apple Braille" pitchFamily="2" charset="0"/>
      <p:regular r:id="rId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80" d="100"/>
          <a:sy n="80"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font" Target="fonts/font1.fntdata"/><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021" y="2250407"/>
            <a:ext cx="18277027" cy="8139894"/>
            <a:chOff x="0" y="0"/>
            <a:chExt cx="18277027" cy="8139887"/>
          </a:xfrm>
        </p:grpSpPr>
        <p:sp>
          <p:nvSpPr>
            <p:cNvPr id="3" name="Freeform 3"/>
            <p:cNvSpPr/>
            <p:nvPr/>
          </p:nvSpPr>
          <p:spPr>
            <a:xfrm>
              <a:off x="0" y="0"/>
              <a:ext cx="18277078" cy="8139938"/>
            </a:xfrm>
            <a:custGeom>
              <a:avLst/>
              <a:gdLst/>
              <a:ahLst/>
              <a:cxnLst/>
              <a:rect l="l" t="t" r="r" b="b"/>
              <a:pathLst>
                <a:path w="18277078" h="8139938">
                  <a:moveTo>
                    <a:pt x="0" y="0"/>
                  </a:moveTo>
                  <a:lnTo>
                    <a:pt x="0" y="8139938"/>
                  </a:lnTo>
                  <a:lnTo>
                    <a:pt x="18277078" y="8139938"/>
                  </a:lnTo>
                  <a:lnTo>
                    <a:pt x="18277078" y="0"/>
                  </a:lnTo>
                  <a:close/>
                </a:path>
              </a:pathLst>
            </a:custGeom>
            <a:solidFill>
              <a:srgbClr val="D4E3F6"/>
            </a:solidFill>
          </p:spPr>
          <p:txBody>
            <a:bodyPr/>
            <a:lstStyle/>
            <a:p>
              <a:endParaRPr lang="en-US" noProof="1">
                <a:latin typeface="Apple Braille" pitchFamily="2" charset="0"/>
              </a:endParaRPr>
            </a:p>
          </p:txBody>
        </p:sp>
      </p:grpSp>
      <p:sp>
        <p:nvSpPr>
          <p:cNvPr id="4" name="Freeform 4"/>
          <p:cNvSpPr/>
          <p:nvPr/>
        </p:nvSpPr>
        <p:spPr>
          <a:xfrm>
            <a:off x="0" y="0"/>
            <a:ext cx="18288000" cy="2276475"/>
          </a:xfrm>
          <a:custGeom>
            <a:avLst/>
            <a:gdLst/>
            <a:ahLst/>
            <a:cxnLst/>
            <a:rect l="l" t="t" r="r" b="b"/>
            <a:pathLst>
              <a:path w="18288000" h="2276475">
                <a:moveTo>
                  <a:pt x="0" y="0"/>
                </a:moveTo>
                <a:lnTo>
                  <a:pt x="18288000" y="0"/>
                </a:lnTo>
                <a:lnTo>
                  <a:pt x="18288000" y="2276475"/>
                </a:lnTo>
                <a:lnTo>
                  <a:pt x="0" y="2276475"/>
                </a:lnTo>
                <a:lnTo>
                  <a:pt x="0" y="0"/>
                </a:lnTo>
                <a:close/>
              </a:path>
            </a:pathLst>
          </a:custGeom>
          <a:blipFill>
            <a:blip r:embed="rId2"/>
            <a:stretch>
              <a:fillRect b="-270711"/>
            </a:stretch>
          </a:blipFill>
        </p:spPr>
        <p:txBody>
          <a:bodyPr/>
          <a:lstStyle/>
          <a:p>
            <a:endParaRPr lang="en-US" sz="2200" noProof="1">
              <a:latin typeface="Apple Braille" pitchFamily="2" charset="0"/>
            </a:endParaRPr>
          </a:p>
        </p:txBody>
      </p:sp>
      <p:grpSp>
        <p:nvGrpSpPr>
          <p:cNvPr id="5" name="Group 5"/>
          <p:cNvGrpSpPr/>
          <p:nvPr/>
        </p:nvGrpSpPr>
        <p:grpSpPr>
          <a:xfrm>
            <a:off x="237374" y="8863336"/>
            <a:ext cx="17799772" cy="1010148"/>
            <a:chOff x="0" y="-38100"/>
            <a:chExt cx="4907161" cy="292198"/>
          </a:xfrm>
        </p:grpSpPr>
        <p:sp>
          <p:nvSpPr>
            <p:cNvPr id="6" name="Freeform 6"/>
            <p:cNvSpPr/>
            <p:nvPr/>
          </p:nvSpPr>
          <p:spPr>
            <a:xfrm>
              <a:off x="0" y="0"/>
              <a:ext cx="4907161" cy="254098"/>
            </a:xfrm>
            <a:custGeom>
              <a:avLst/>
              <a:gdLst/>
              <a:ahLst/>
              <a:cxnLst/>
              <a:rect l="l" t="t" r="r" b="b"/>
              <a:pathLst>
                <a:path w="4907161" h="254098">
                  <a:moveTo>
                    <a:pt x="0" y="0"/>
                  </a:moveTo>
                  <a:lnTo>
                    <a:pt x="4907161" y="0"/>
                  </a:lnTo>
                  <a:lnTo>
                    <a:pt x="4907161" y="254098"/>
                  </a:lnTo>
                  <a:lnTo>
                    <a:pt x="0" y="254098"/>
                  </a:lnTo>
                  <a:close/>
                </a:path>
              </a:pathLst>
            </a:custGeom>
            <a:solidFill>
              <a:srgbClr val="53A7D0"/>
            </a:solidFill>
          </p:spPr>
          <p:txBody>
            <a:bodyPr/>
            <a:lstStyle/>
            <a:p>
              <a:endParaRPr lang="en-US" noProof="1">
                <a:latin typeface="Apple Braille" pitchFamily="2" charset="0"/>
              </a:endParaRPr>
            </a:p>
          </p:txBody>
        </p:sp>
        <p:sp>
          <p:nvSpPr>
            <p:cNvPr id="7" name="TextBox 7"/>
            <p:cNvSpPr txBox="1"/>
            <p:nvPr/>
          </p:nvSpPr>
          <p:spPr>
            <a:xfrm>
              <a:off x="0" y="-38100"/>
              <a:ext cx="4907161" cy="292198"/>
            </a:xfrm>
            <a:prstGeom prst="rect">
              <a:avLst/>
            </a:prstGeom>
          </p:spPr>
          <p:txBody>
            <a:bodyPr lIns="46254" tIns="46254" rIns="46254" bIns="46254" rtlCol="0" anchor="ctr"/>
            <a:lstStyle/>
            <a:p>
              <a:pPr algn="ctr">
                <a:lnSpc>
                  <a:spcPts val="2804"/>
                </a:lnSpc>
              </a:pPr>
              <a:endParaRPr lang="en-US" noProof="1">
                <a:latin typeface="Apple Braille" pitchFamily="2" charset="0"/>
              </a:endParaRPr>
            </a:p>
          </p:txBody>
        </p:sp>
      </p:grpSp>
      <p:grpSp>
        <p:nvGrpSpPr>
          <p:cNvPr id="8" name="Group 8"/>
          <p:cNvGrpSpPr/>
          <p:nvPr/>
        </p:nvGrpSpPr>
        <p:grpSpPr>
          <a:xfrm>
            <a:off x="304800" y="4752094"/>
            <a:ext cx="9486813" cy="3972806"/>
            <a:chOff x="0" y="-38100"/>
            <a:chExt cx="2833884" cy="1149185"/>
          </a:xfrm>
        </p:grpSpPr>
        <p:sp>
          <p:nvSpPr>
            <p:cNvPr id="9" name="Freeform 9"/>
            <p:cNvSpPr/>
            <p:nvPr/>
          </p:nvSpPr>
          <p:spPr>
            <a:xfrm>
              <a:off x="0" y="177431"/>
              <a:ext cx="2833884" cy="933654"/>
            </a:xfrm>
            <a:custGeom>
              <a:avLst/>
              <a:gdLst/>
              <a:ahLst/>
              <a:cxnLst/>
              <a:rect l="l" t="t" r="r" b="b"/>
              <a:pathLst>
                <a:path w="2833884" h="1111085">
                  <a:moveTo>
                    <a:pt x="0" y="0"/>
                  </a:moveTo>
                  <a:lnTo>
                    <a:pt x="2833884" y="0"/>
                  </a:lnTo>
                  <a:lnTo>
                    <a:pt x="2833884" y="1111085"/>
                  </a:lnTo>
                  <a:lnTo>
                    <a:pt x="0" y="1111085"/>
                  </a:lnTo>
                  <a:close/>
                </a:path>
              </a:pathLst>
            </a:custGeom>
            <a:solidFill>
              <a:srgbClr val="53A7D0"/>
            </a:solidFill>
          </p:spPr>
          <p:txBody>
            <a:bodyPr/>
            <a:lstStyle/>
            <a:p>
              <a:r>
                <a:rPr lang="en-US" sz="1950" b="1" noProof="1">
                  <a:latin typeface="Apple Braille" pitchFamily="2" charset="0"/>
                </a:rPr>
                <a:t>Objective: </a:t>
              </a:r>
              <a:r>
                <a:rPr lang="en-US" sz="1950" noProof="1">
                  <a:latin typeface="Apple Braille" pitchFamily="2" charset="0"/>
                </a:rPr>
                <a:t>This study aims to examine the sleep habits of children living in Northern Cyprus and to identify socio-demographic factors that influence these habits.</a:t>
              </a:r>
            </a:p>
            <a:p>
              <a:r>
                <a:rPr lang="en-US" sz="1950" b="1" noProof="1">
                  <a:latin typeface="Apple Braille" pitchFamily="2" charset="0"/>
                </a:rPr>
                <a:t>Materials and Methods: </a:t>
              </a:r>
              <a:r>
                <a:rPr lang="en-US" sz="1950" noProof="1">
                  <a:latin typeface="Apple Braille" pitchFamily="2" charset="0"/>
                </a:rPr>
                <a:t>A cross-sectional, descriptive, and comparative study was conducted with 182 children and their parents between September 2023 and April 2024. Data were collected using the Personal Information Form and the Children’s Sleep Habits Questionnaire.</a:t>
              </a:r>
            </a:p>
            <a:p>
              <a:r>
                <a:rPr lang="en-US" sz="1950" b="1" noProof="1">
                  <a:latin typeface="Apple Braille" pitchFamily="2" charset="0"/>
                </a:rPr>
                <a:t>Results: </a:t>
              </a:r>
              <a:r>
                <a:rPr lang="en-US" sz="1950" noProof="1">
                  <a:latin typeface="Apple Braille" pitchFamily="2" charset="0"/>
                </a:rPr>
                <a:t>Irregular sleep patterns and gender differences were associated with sleep habits. Significant differences were observed in several sleep domains.</a:t>
              </a:r>
            </a:p>
            <a:p>
              <a:r>
                <a:rPr lang="en-US" sz="1950" b="1" noProof="1">
                  <a:latin typeface="Apple Braille" pitchFamily="2" charset="0"/>
                </a:rPr>
                <a:t>Conclusion: </a:t>
              </a:r>
              <a:r>
                <a:rPr lang="en-US" sz="1950" noProof="1">
                  <a:latin typeface="Apple Braille" pitchFamily="2" charset="0"/>
                </a:rPr>
                <a:t>Early identification and intervention for childhood sleep issues may contribute positively to children’s overall development and well-being.</a:t>
              </a:r>
            </a:p>
            <a:p>
              <a:endParaRPr lang="en-US" noProof="1">
                <a:latin typeface="Apple Braille" pitchFamily="2" charset="0"/>
              </a:endParaRPr>
            </a:p>
          </p:txBody>
        </p:sp>
        <p:sp>
          <p:nvSpPr>
            <p:cNvPr id="10" name="TextBox 10"/>
            <p:cNvSpPr txBox="1"/>
            <p:nvPr/>
          </p:nvSpPr>
          <p:spPr>
            <a:xfrm>
              <a:off x="0" y="-38100"/>
              <a:ext cx="2833884" cy="1149185"/>
            </a:xfrm>
            <a:prstGeom prst="rect">
              <a:avLst/>
            </a:prstGeom>
          </p:spPr>
          <p:txBody>
            <a:bodyPr lIns="46254" tIns="46254" rIns="46254" bIns="46254" rtlCol="0" anchor="ctr"/>
            <a:lstStyle/>
            <a:p>
              <a:pPr algn="ctr">
                <a:lnSpc>
                  <a:spcPts val="2804"/>
                </a:lnSpc>
              </a:pPr>
              <a:endParaRPr lang="en-US" noProof="1">
                <a:latin typeface="Apple Braille" pitchFamily="2" charset="0"/>
              </a:endParaRPr>
            </a:p>
          </p:txBody>
        </p:sp>
      </p:grpSp>
      <p:grpSp>
        <p:nvGrpSpPr>
          <p:cNvPr id="11" name="Group 11"/>
          <p:cNvGrpSpPr/>
          <p:nvPr/>
        </p:nvGrpSpPr>
        <p:grpSpPr>
          <a:xfrm>
            <a:off x="304800" y="4838700"/>
            <a:ext cx="9486813" cy="658497"/>
            <a:chOff x="0" y="0"/>
            <a:chExt cx="2833884" cy="165330"/>
          </a:xfrm>
        </p:grpSpPr>
        <p:sp>
          <p:nvSpPr>
            <p:cNvPr id="12" name="Freeform 12"/>
            <p:cNvSpPr/>
            <p:nvPr/>
          </p:nvSpPr>
          <p:spPr>
            <a:xfrm>
              <a:off x="0" y="0"/>
              <a:ext cx="2833884" cy="165330"/>
            </a:xfrm>
            <a:custGeom>
              <a:avLst/>
              <a:gdLst/>
              <a:ahLst/>
              <a:cxnLst/>
              <a:rect l="l" t="t" r="r" b="b"/>
              <a:pathLst>
                <a:path w="2833884" h="165330">
                  <a:moveTo>
                    <a:pt x="0" y="0"/>
                  </a:moveTo>
                  <a:lnTo>
                    <a:pt x="2833884" y="0"/>
                  </a:lnTo>
                  <a:lnTo>
                    <a:pt x="2833884" y="165330"/>
                  </a:lnTo>
                  <a:lnTo>
                    <a:pt x="0" y="165330"/>
                  </a:lnTo>
                  <a:close/>
                </a:path>
              </a:pathLst>
            </a:custGeom>
            <a:solidFill>
              <a:srgbClr val="FFFFFF"/>
            </a:solidFill>
          </p:spPr>
          <p:txBody>
            <a:bodyPr/>
            <a:lstStyle/>
            <a:p>
              <a:endParaRPr lang="en-US" noProof="1">
                <a:latin typeface="Apple Braille" pitchFamily="2" charset="0"/>
              </a:endParaRPr>
            </a:p>
          </p:txBody>
        </p:sp>
        <p:sp>
          <p:nvSpPr>
            <p:cNvPr id="13" name="TextBox 13"/>
            <p:cNvSpPr txBox="1"/>
            <p:nvPr/>
          </p:nvSpPr>
          <p:spPr>
            <a:xfrm>
              <a:off x="0" y="-38100"/>
              <a:ext cx="2833884" cy="203430"/>
            </a:xfrm>
            <a:prstGeom prst="rect">
              <a:avLst/>
            </a:prstGeom>
          </p:spPr>
          <p:txBody>
            <a:bodyPr lIns="46254" tIns="46254" rIns="46254" bIns="46254" rtlCol="0" anchor="ctr"/>
            <a:lstStyle/>
            <a:p>
              <a:pPr algn="ctr">
                <a:lnSpc>
                  <a:spcPts val="2804"/>
                </a:lnSpc>
              </a:pPr>
              <a:endParaRPr lang="en-US" noProof="1">
                <a:latin typeface="Apple Braille" pitchFamily="2" charset="0"/>
              </a:endParaRPr>
            </a:p>
          </p:txBody>
        </p:sp>
      </p:grpSp>
      <p:sp>
        <p:nvSpPr>
          <p:cNvPr id="15" name="TextBox 15"/>
          <p:cNvSpPr txBox="1"/>
          <p:nvPr/>
        </p:nvSpPr>
        <p:spPr>
          <a:xfrm>
            <a:off x="372339" y="3644232"/>
            <a:ext cx="9363827" cy="1010148"/>
          </a:xfrm>
          <a:prstGeom prst="rect">
            <a:avLst/>
          </a:prstGeom>
        </p:spPr>
        <p:txBody>
          <a:bodyPr wrap="square" lIns="0" tIns="0" rIns="0" bIns="0" rtlCol="0" anchor="t">
            <a:spAutoFit/>
          </a:bodyPr>
          <a:lstStyle/>
          <a:p>
            <a:pPr>
              <a:lnSpc>
                <a:spcPts val="3892"/>
              </a:lnSpc>
            </a:pPr>
            <a:r>
              <a:rPr lang="en-US" sz="3600" b="1" noProof="1">
                <a:latin typeface="Apple Braille" pitchFamily="2" charset="0"/>
              </a:rPr>
              <a:t>Sleep Habits and Problems among Children Aged 5–15 Years in Northern Cyprus</a:t>
            </a:r>
            <a:endParaRPr lang="en-US" sz="3600" b="1" noProof="1">
              <a:solidFill>
                <a:srgbClr val="000000"/>
              </a:solidFill>
              <a:latin typeface="Apple Braille" pitchFamily="2" charset="0"/>
              <a:ea typeface="Roboto Bold"/>
              <a:cs typeface="Roboto Bold"/>
              <a:sym typeface="Roboto Bold"/>
            </a:endParaRPr>
          </a:p>
        </p:txBody>
      </p:sp>
      <p:sp>
        <p:nvSpPr>
          <p:cNvPr id="16" name="TextBox 16"/>
          <p:cNvSpPr txBox="1"/>
          <p:nvPr/>
        </p:nvSpPr>
        <p:spPr>
          <a:xfrm>
            <a:off x="460638" y="2538920"/>
            <a:ext cx="16731363" cy="378486"/>
          </a:xfrm>
          <a:prstGeom prst="rect">
            <a:avLst/>
          </a:prstGeom>
        </p:spPr>
        <p:txBody>
          <a:bodyPr lIns="0" tIns="0" rIns="0" bIns="0" rtlCol="0" anchor="t">
            <a:spAutoFit/>
          </a:bodyPr>
          <a:lstStyle/>
          <a:p>
            <a:pPr algn="l">
              <a:lnSpc>
                <a:spcPts val="2944"/>
              </a:lnSpc>
            </a:pPr>
            <a:r>
              <a:rPr lang="en-US" sz="2463" b="1" noProof="1">
                <a:solidFill>
                  <a:srgbClr val="000000"/>
                </a:solidFill>
                <a:latin typeface="Apple Braille" pitchFamily="2" charset="0"/>
                <a:ea typeface="Roboto Bold"/>
                <a:cs typeface="Roboto Bold"/>
                <a:sym typeface="Roboto Bold"/>
              </a:rPr>
              <a:t>Original Article / Özgün Makale</a:t>
            </a:r>
          </a:p>
        </p:txBody>
      </p:sp>
      <p:sp>
        <p:nvSpPr>
          <p:cNvPr id="17" name="TextBox 17"/>
          <p:cNvSpPr txBox="1"/>
          <p:nvPr/>
        </p:nvSpPr>
        <p:spPr>
          <a:xfrm>
            <a:off x="460638" y="2987150"/>
            <a:ext cx="16731363" cy="382564"/>
          </a:xfrm>
          <a:prstGeom prst="rect">
            <a:avLst/>
          </a:prstGeom>
        </p:spPr>
        <p:txBody>
          <a:bodyPr lIns="0" tIns="0" rIns="0" bIns="0" rtlCol="0" anchor="t">
            <a:spAutoFit/>
          </a:bodyPr>
          <a:lstStyle/>
          <a:p>
            <a:pPr algn="l">
              <a:lnSpc>
                <a:spcPts val="2944"/>
              </a:lnSpc>
            </a:pPr>
            <a:r>
              <a:rPr lang="en-US" sz="2463" noProof="1">
                <a:solidFill>
                  <a:srgbClr val="000000"/>
                </a:solidFill>
                <a:latin typeface="Apple Braille" pitchFamily="2" charset="0"/>
                <a:ea typeface="Roboto"/>
                <a:cs typeface="Roboto"/>
                <a:sym typeface="Roboto"/>
              </a:rPr>
              <a:t>DO­I: 10.4274/jtsm.galenos.2025.41033</a:t>
            </a:r>
          </a:p>
        </p:txBody>
      </p:sp>
      <p:sp>
        <p:nvSpPr>
          <p:cNvPr id="18" name="TextBox 18"/>
          <p:cNvSpPr txBox="1"/>
          <p:nvPr/>
        </p:nvSpPr>
        <p:spPr>
          <a:xfrm>
            <a:off x="372339" y="9124517"/>
            <a:ext cx="16649700" cy="640240"/>
          </a:xfrm>
          <a:prstGeom prst="rect">
            <a:avLst/>
          </a:prstGeom>
        </p:spPr>
        <p:txBody>
          <a:bodyPr wrap="square" lIns="0" tIns="0" rIns="0" bIns="0" rtlCol="0" anchor="t">
            <a:spAutoFit/>
          </a:bodyPr>
          <a:lstStyle/>
          <a:p>
            <a:pPr>
              <a:lnSpc>
                <a:spcPts val="2605"/>
              </a:lnSpc>
            </a:pPr>
            <a:r>
              <a:rPr lang="en-US" sz="2000" b="1" noProof="1">
                <a:solidFill>
                  <a:schemeClr val="bg1"/>
                </a:solidFill>
                <a:latin typeface="Apple Braille" pitchFamily="2" charset="0"/>
                <a:ea typeface="Open Sauce Bold"/>
                <a:cs typeface="Open Sauce Bold"/>
                <a:sym typeface="Open Sauce Bold"/>
              </a:rPr>
              <a:t>Cite this article as: </a:t>
            </a:r>
            <a:r>
              <a:rPr lang="en-US" sz="2000" noProof="1">
                <a:solidFill>
                  <a:schemeClr val="bg1"/>
                </a:solidFill>
                <a:latin typeface="Apple Braille" pitchFamily="2" charset="0"/>
              </a:rPr>
              <a:t>Agu D, Öztürk C. Sleep habits and problems among children aged 5–15 years in Northern Cyprus. J Turk Sleep Med. [Epub Ahead of Print]</a:t>
            </a:r>
          </a:p>
        </p:txBody>
      </p:sp>
      <p:sp>
        <p:nvSpPr>
          <p:cNvPr id="19" name="TextBox 19"/>
          <p:cNvSpPr txBox="1"/>
          <p:nvPr/>
        </p:nvSpPr>
        <p:spPr>
          <a:xfrm>
            <a:off x="759524" y="5600485"/>
            <a:ext cx="9258466" cy="251223"/>
          </a:xfrm>
          <a:prstGeom prst="rect">
            <a:avLst/>
          </a:prstGeom>
        </p:spPr>
        <p:txBody>
          <a:bodyPr lIns="0" tIns="0" rIns="0" bIns="0" rtlCol="0" anchor="t">
            <a:spAutoFit/>
          </a:bodyPr>
          <a:lstStyle/>
          <a:p>
            <a:pPr algn="l">
              <a:lnSpc>
                <a:spcPts val="2228"/>
              </a:lnSpc>
            </a:pPr>
            <a:endParaRPr lang="en-US" sz="1599" b="1" noProof="1">
              <a:solidFill>
                <a:srgbClr val="FFFFFF"/>
              </a:solidFill>
              <a:latin typeface="Apple Braille" pitchFamily="2" charset="0"/>
              <a:ea typeface="HK Grotesk Bold"/>
              <a:cs typeface="HK Grotesk Bold"/>
              <a:sym typeface="HK Grotesk Bold"/>
            </a:endParaRPr>
          </a:p>
        </p:txBody>
      </p:sp>
      <p:sp>
        <p:nvSpPr>
          <p:cNvPr id="20" name="TextBox 20"/>
          <p:cNvSpPr txBox="1"/>
          <p:nvPr/>
        </p:nvSpPr>
        <p:spPr>
          <a:xfrm>
            <a:off x="457200" y="4991100"/>
            <a:ext cx="7524714" cy="372987"/>
          </a:xfrm>
          <a:prstGeom prst="rect">
            <a:avLst/>
          </a:prstGeom>
        </p:spPr>
        <p:txBody>
          <a:bodyPr lIns="0" tIns="0" rIns="0" bIns="0" rtlCol="0" anchor="t">
            <a:spAutoFit/>
          </a:bodyPr>
          <a:lstStyle/>
          <a:p>
            <a:pPr algn="l">
              <a:lnSpc>
                <a:spcPts val="3220"/>
              </a:lnSpc>
              <a:spcBef>
                <a:spcPct val="0"/>
              </a:spcBef>
            </a:pPr>
            <a:r>
              <a:rPr lang="en-US" sz="2300" b="1" noProof="1">
                <a:solidFill>
                  <a:srgbClr val="242445"/>
                </a:solidFill>
                <a:latin typeface="Apple Braille" pitchFamily="2" charset="0"/>
                <a:ea typeface="HK Grotesk Bold"/>
                <a:cs typeface="HK Grotesk Bold"/>
                <a:sym typeface="HK Grotesk Bold"/>
              </a:rPr>
              <a:t>ABSTRACT </a:t>
            </a:r>
          </a:p>
        </p:txBody>
      </p:sp>
      <p:sp>
        <p:nvSpPr>
          <p:cNvPr id="23" name="Rectangle 22">
            <a:extLst>
              <a:ext uri="{FF2B5EF4-FFF2-40B4-BE49-F238E27FC236}">
                <a16:creationId xmlns:a16="http://schemas.microsoft.com/office/drawing/2014/main" id="{863032F4-A6C9-D5F6-3BA1-D12D10967036}"/>
              </a:ext>
            </a:extLst>
          </p:cNvPr>
          <p:cNvSpPr/>
          <p:nvPr/>
        </p:nvSpPr>
        <p:spPr>
          <a:xfrm>
            <a:off x="10844878" y="4790803"/>
            <a:ext cx="6827543" cy="38410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noProof="1">
              <a:latin typeface="Apple Braille" pitchFamily="2" charset="0"/>
            </a:endParaRPr>
          </a:p>
        </p:txBody>
      </p:sp>
      <p:pic>
        <p:nvPicPr>
          <p:cNvPr id="26" name="Resim 25">
            <a:extLst>
              <a:ext uri="{FF2B5EF4-FFF2-40B4-BE49-F238E27FC236}">
                <a16:creationId xmlns:a16="http://schemas.microsoft.com/office/drawing/2014/main" id="{C0796619-013B-6891-118D-247D028787FC}"/>
              </a:ext>
            </a:extLst>
          </p:cNvPr>
          <p:cNvPicPr>
            <a:picLocks noChangeAspect="1"/>
          </p:cNvPicPr>
          <p:nvPr/>
        </p:nvPicPr>
        <p:blipFill>
          <a:blip r:embed="rId3"/>
          <a:srcRect t="13280" b="15286"/>
          <a:stretch>
            <a:fillRect/>
          </a:stretch>
        </p:blipFill>
        <p:spPr>
          <a:xfrm>
            <a:off x="9944014" y="2533542"/>
            <a:ext cx="8093132" cy="6220121"/>
          </a:xfrm>
          <a:prstGeom prst="rect">
            <a:avLst/>
          </a:prstGeom>
          <a:effectLst>
            <a:softEdge rad="63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175</Words>
  <Application>Microsoft Macintosh PowerPoint</Application>
  <PresentationFormat>Özel</PresentationFormat>
  <Paragraphs>9</Paragraphs>
  <Slides>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Apple Braille</vt:lpstr>
      <vt:lpstr>Arial</vt:lpstr>
      <vt:lpstr>Calibri</vt:lpstr>
      <vt:lpstr>Office Theme</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JTSM ABSTRACT.pdf</dc:title>
  <cp:lastModifiedBy>Galenos</cp:lastModifiedBy>
  <cp:revision>6</cp:revision>
  <dcterms:created xsi:type="dcterms:W3CDTF">2006-08-16T00:00:00Z</dcterms:created>
  <dcterms:modified xsi:type="dcterms:W3CDTF">2026-06-04T11:27:58Z</dcterms:modified>
  <dc:identifier>DAGhVJYKrGc</dc:identifier>
</cp:coreProperties>
</file>